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4E7B-1F39-4CEA-825B-FDC119B927D6}" type="datetimeFigureOut">
              <a:rPr lang="pt-PT" smtClean="0"/>
              <a:t>07/11/2019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A1FC-0E16-48A9-8B24-FF082C7C070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9672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4E7B-1F39-4CEA-825B-FDC119B927D6}" type="datetimeFigureOut">
              <a:rPr lang="pt-PT" smtClean="0"/>
              <a:t>07/11/2019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A1FC-0E16-48A9-8B24-FF082C7C070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716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4E7B-1F39-4CEA-825B-FDC119B927D6}" type="datetimeFigureOut">
              <a:rPr lang="pt-PT" smtClean="0"/>
              <a:t>07/11/2019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A1FC-0E16-48A9-8B24-FF082C7C070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1718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4E7B-1F39-4CEA-825B-FDC119B927D6}" type="datetimeFigureOut">
              <a:rPr lang="pt-PT" smtClean="0"/>
              <a:t>07/11/2019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A1FC-0E16-48A9-8B24-FF082C7C070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477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4E7B-1F39-4CEA-825B-FDC119B927D6}" type="datetimeFigureOut">
              <a:rPr lang="pt-PT" smtClean="0"/>
              <a:t>07/11/2019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A1FC-0E16-48A9-8B24-FF082C7C070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821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4E7B-1F39-4CEA-825B-FDC119B927D6}" type="datetimeFigureOut">
              <a:rPr lang="pt-PT" smtClean="0"/>
              <a:t>07/11/2019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A1FC-0E16-48A9-8B24-FF082C7C070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991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4E7B-1F39-4CEA-825B-FDC119B927D6}" type="datetimeFigureOut">
              <a:rPr lang="pt-PT" smtClean="0"/>
              <a:t>07/11/2019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A1FC-0E16-48A9-8B24-FF082C7C070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459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4E7B-1F39-4CEA-825B-FDC119B927D6}" type="datetimeFigureOut">
              <a:rPr lang="pt-PT" smtClean="0"/>
              <a:t>07/11/2019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A1FC-0E16-48A9-8B24-FF082C7C070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5569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4E7B-1F39-4CEA-825B-FDC119B927D6}" type="datetimeFigureOut">
              <a:rPr lang="pt-PT" smtClean="0"/>
              <a:t>07/11/2019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A1FC-0E16-48A9-8B24-FF082C7C070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68512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4E7B-1F39-4CEA-825B-FDC119B927D6}" type="datetimeFigureOut">
              <a:rPr lang="pt-PT" smtClean="0"/>
              <a:t>07/11/2019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A1FC-0E16-48A9-8B24-FF082C7C070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3424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4E7B-1F39-4CEA-825B-FDC119B927D6}" type="datetimeFigureOut">
              <a:rPr lang="pt-PT" smtClean="0"/>
              <a:t>07/11/2019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A1FC-0E16-48A9-8B24-FF082C7C070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1540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74E7B-1F39-4CEA-825B-FDC119B927D6}" type="datetimeFigureOut">
              <a:rPr lang="pt-PT" smtClean="0"/>
              <a:t>07/11/2019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6A1FC-0E16-48A9-8B24-FF082C7C070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6396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Ethical</a:t>
            </a:r>
            <a:r>
              <a:rPr lang="pt-PT" dirty="0" smtClean="0"/>
              <a:t> </a:t>
            </a:r>
            <a:r>
              <a:rPr lang="pt-PT" dirty="0" err="1" smtClean="0"/>
              <a:t>Topics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0596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/>
              <a:t>Central </a:t>
            </a:r>
            <a:r>
              <a:rPr lang="pt-PT" b="1" dirty="0" err="1" smtClean="0"/>
              <a:t>Topics</a:t>
            </a:r>
            <a:r>
              <a:rPr lang="pt-PT" b="1" dirty="0" smtClean="0"/>
              <a:t> (1)</a:t>
            </a:r>
            <a:endParaRPr lang="pt-P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Credit</a:t>
            </a:r>
            <a:r>
              <a:rPr lang="pt-PT" dirty="0" smtClean="0"/>
              <a:t> – </a:t>
            </a:r>
            <a:r>
              <a:rPr lang="pt-PT" dirty="0" err="1" smtClean="0"/>
              <a:t>Debt</a:t>
            </a:r>
            <a:r>
              <a:rPr lang="pt-PT" dirty="0" smtClean="0"/>
              <a:t> – </a:t>
            </a:r>
            <a:r>
              <a:rPr lang="pt-PT" dirty="0" err="1" smtClean="0"/>
              <a:t>Indebtedness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Credit</a:t>
            </a:r>
            <a:r>
              <a:rPr lang="pt-PT" dirty="0" smtClean="0"/>
              <a:t> Scores.</a:t>
            </a:r>
          </a:p>
          <a:p>
            <a:r>
              <a:rPr lang="pt-PT" dirty="0" err="1" smtClean="0"/>
              <a:t>Fringe</a:t>
            </a:r>
            <a:r>
              <a:rPr lang="pt-PT" dirty="0" smtClean="0"/>
              <a:t> </a:t>
            </a:r>
            <a:r>
              <a:rPr lang="pt-PT" dirty="0" err="1" smtClean="0"/>
              <a:t>Banking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Debts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Tuitions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Debt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Virtue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Exploring</a:t>
            </a:r>
            <a:r>
              <a:rPr lang="pt-PT" dirty="0" smtClean="0"/>
              <a:t> </a:t>
            </a:r>
            <a:r>
              <a:rPr lang="pt-PT" dirty="0" err="1" smtClean="0"/>
              <a:t>Misfortune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Credit</a:t>
            </a:r>
            <a:r>
              <a:rPr lang="pt-PT" dirty="0" smtClean="0"/>
              <a:t> </a:t>
            </a:r>
            <a:r>
              <a:rPr lang="pt-PT" dirty="0" err="1" smtClean="0"/>
              <a:t>Cards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Reputation</a:t>
            </a:r>
            <a:endParaRPr lang="pt-PT" dirty="0" smtClean="0"/>
          </a:p>
          <a:p>
            <a:r>
              <a:rPr lang="pt-PT" dirty="0" smtClean="0"/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2681364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/>
              <a:t>Central </a:t>
            </a:r>
            <a:r>
              <a:rPr lang="pt-PT" b="1" dirty="0" err="1" smtClean="0"/>
              <a:t>Topics</a:t>
            </a:r>
            <a:r>
              <a:rPr lang="pt-PT" b="1" dirty="0" smtClean="0"/>
              <a:t> (2)</a:t>
            </a:r>
            <a:endParaRPr lang="pt-P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Money </a:t>
            </a:r>
            <a:r>
              <a:rPr lang="pt-PT" dirty="0" err="1" smtClean="0"/>
              <a:t>Laundring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Tax</a:t>
            </a:r>
            <a:r>
              <a:rPr lang="pt-PT" dirty="0" smtClean="0"/>
              <a:t> </a:t>
            </a:r>
            <a:r>
              <a:rPr lang="pt-PT" dirty="0" err="1" smtClean="0"/>
              <a:t>Avoidance</a:t>
            </a:r>
            <a:r>
              <a:rPr lang="pt-PT" dirty="0" smtClean="0"/>
              <a:t>.</a:t>
            </a:r>
          </a:p>
          <a:p>
            <a:r>
              <a:rPr lang="pt-PT" dirty="0" smtClean="0"/>
              <a:t>Rating Agencies.</a:t>
            </a:r>
          </a:p>
          <a:p>
            <a:r>
              <a:rPr lang="pt-PT" dirty="0" err="1" smtClean="0"/>
              <a:t>Secured</a:t>
            </a:r>
            <a:r>
              <a:rPr lang="pt-PT" dirty="0" smtClean="0"/>
              <a:t>/</a:t>
            </a:r>
            <a:r>
              <a:rPr lang="pt-PT" dirty="0" err="1" smtClean="0"/>
              <a:t>Unsecured</a:t>
            </a:r>
            <a:r>
              <a:rPr lang="pt-PT" dirty="0" smtClean="0"/>
              <a:t> </a:t>
            </a:r>
            <a:r>
              <a:rPr lang="pt-PT" dirty="0" err="1" smtClean="0"/>
              <a:t>Lending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Risks</a:t>
            </a:r>
            <a:r>
              <a:rPr lang="pt-PT" dirty="0" smtClean="0"/>
              <a:t> of </a:t>
            </a:r>
            <a:r>
              <a:rPr lang="pt-PT" dirty="0" err="1" smtClean="0"/>
              <a:t>Default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Bonded</a:t>
            </a:r>
            <a:r>
              <a:rPr lang="pt-PT" dirty="0" smtClean="0"/>
              <a:t> Labor.</a:t>
            </a:r>
          </a:p>
          <a:p>
            <a:r>
              <a:rPr lang="pt-PT" dirty="0" smtClean="0"/>
              <a:t>Financial </a:t>
            </a:r>
            <a:r>
              <a:rPr lang="pt-PT" dirty="0" err="1" smtClean="0"/>
              <a:t>Literacy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Agressive</a:t>
            </a:r>
            <a:r>
              <a:rPr lang="pt-PT" dirty="0" smtClean="0"/>
              <a:t> </a:t>
            </a:r>
            <a:r>
              <a:rPr lang="pt-PT" dirty="0" err="1" smtClean="0"/>
              <a:t>Lending</a:t>
            </a:r>
            <a:r>
              <a:rPr lang="pt-PT" dirty="0" smtClean="0"/>
              <a:t>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01338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/>
              <a:t>Central </a:t>
            </a:r>
            <a:r>
              <a:rPr lang="pt-PT" b="1" dirty="0" err="1" smtClean="0"/>
              <a:t>Topics</a:t>
            </a:r>
            <a:r>
              <a:rPr lang="pt-PT" b="1" dirty="0" smtClean="0"/>
              <a:t> (3)</a:t>
            </a:r>
            <a:endParaRPr lang="pt-P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Ethics</a:t>
            </a:r>
            <a:r>
              <a:rPr lang="pt-PT" dirty="0" smtClean="0"/>
              <a:t> in a </a:t>
            </a:r>
            <a:r>
              <a:rPr lang="pt-PT" dirty="0" err="1" smtClean="0"/>
              <a:t>Profit</a:t>
            </a:r>
            <a:r>
              <a:rPr lang="pt-PT" dirty="0" smtClean="0"/>
              <a:t> </a:t>
            </a:r>
            <a:r>
              <a:rPr lang="pt-PT" dirty="0" err="1" smtClean="0"/>
              <a:t>maximization</a:t>
            </a:r>
            <a:r>
              <a:rPr lang="pt-PT" dirty="0" smtClean="0"/>
              <a:t> </a:t>
            </a:r>
            <a:r>
              <a:rPr lang="pt-PT" dirty="0" err="1" smtClean="0"/>
              <a:t>Context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Coercion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Exploitation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Deception</a:t>
            </a:r>
            <a:r>
              <a:rPr lang="pt-PT" dirty="0" smtClean="0"/>
              <a:t> Use.</a:t>
            </a:r>
          </a:p>
          <a:p>
            <a:r>
              <a:rPr lang="pt-PT" dirty="0" err="1" smtClean="0"/>
              <a:t>Payday</a:t>
            </a:r>
            <a:r>
              <a:rPr lang="pt-PT" dirty="0" smtClean="0"/>
              <a:t> </a:t>
            </a:r>
            <a:r>
              <a:rPr lang="pt-PT" dirty="0" err="1" smtClean="0"/>
              <a:t>Loans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Subprime</a:t>
            </a:r>
            <a:r>
              <a:rPr lang="pt-PT" dirty="0" smtClean="0"/>
              <a:t> </a:t>
            </a:r>
            <a:r>
              <a:rPr lang="pt-PT" dirty="0" err="1" smtClean="0"/>
              <a:t>Lending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Predatory</a:t>
            </a:r>
            <a:r>
              <a:rPr lang="pt-PT" dirty="0" smtClean="0"/>
              <a:t> sales.</a:t>
            </a:r>
          </a:p>
          <a:p>
            <a:r>
              <a:rPr lang="pt-PT" dirty="0" err="1" smtClean="0"/>
              <a:t>High</a:t>
            </a:r>
            <a:r>
              <a:rPr lang="pt-PT" dirty="0" smtClean="0"/>
              <a:t> </a:t>
            </a:r>
            <a:r>
              <a:rPr lang="pt-PT" dirty="0" err="1" smtClean="0"/>
              <a:t>Fees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Securitization</a:t>
            </a:r>
            <a:r>
              <a:rPr lang="pt-PT" dirty="0" smtClean="0"/>
              <a:t> – </a:t>
            </a:r>
            <a:r>
              <a:rPr lang="pt-PT" dirty="0" err="1" smtClean="0"/>
              <a:t>Financialization</a:t>
            </a:r>
            <a:r>
              <a:rPr lang="pt-PT" dirty="0" smtClean="0"/>
              <a:t>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24788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/>
              <a:t>Central </a:t>
            </a:r>
            <a:r>
              <a:rPr lang="pt-PT" b="1" dirty="0" err="1" smtClean="0"/>
              <a:t>Topics</a:t>
            </a:r>
            <a:r>
              <a:rPr lang="pt-PT" b="1" dirty="0" smtClean="0"/>
              <a:t> (4)</a:t>
            </a:r>
            <a:endParaRPr lang="pt-P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Micro </a:t>
            </a:r>
            <a:r>
              <a:rPr lang="pt-PT" dirty="0" err="1" smtClean="0"/>
              <a:t>Finance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Women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Bankrupcy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Default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Performativity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Rumors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Interlocking</a:t>
            </a:r>
            <a:r>
              <a:rPr lang="pt-PT" dirty="0" smtClean="0"/>
              <a:t> </a:t>
            </a:r>
            <a:r>
              <a:rPr lang="pt-PT" dirty="0" err="1" smtClean="0"/>
              <a:t>Directorates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Inequality</a:t>
            </a:r>
            <a:r>
              <a:rPr lang="pt-PT" dirty="0" smtClean="0"/>
              <a:t>, Justice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Equity</a:t>
            </a:r>
            <a:r>
              <a:rPr lang="pt-PT" dirty="0" smtClean="0"/>
              <a:t>.</a:t>
            </a:r>
          </a:p>
          <a:p>
            <a:r>
              <a:rPr lang="pt-PT" dirty="0" smtClean="0"/>
              <a:t>Rogue </a:t>
            </a:r>
            <a:r>
              <a:rPr lang="pt-PT" dirty="0" err="1" smtClean="0"/>
              <a:t>Traders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Ethics</a:t>
            </a:r>
            <a:r>
              <a:rPr lang="pt-PT" dirty="0" smtClean="0"/>
              <a:t> in </a:t>
            </a:r>
            <a:r>
              <a:rPr lang="pt-PT" dirty="0" err="1" smtClean="0"/>
              <a:t>Markets</a:t>
            </a:r>
            <a:r>
              <a:rPr lang="pt-PT" dirty="0" smtClean="0"/>
              <a:t>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95623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/>
              <a:t>Central </a:t>
            </a:r>
            <a:r>
              <a:rPr lang="pt-PT" b="1" dirty="0" err="1" smtClean="0"/>
              <a:t>Topics</a:t>
            </a:r>
            <a:r>
              <a:rPr lang="pt-PT" b="1" dirty="0" smtClean="0"/>
              <a:t> (5)</a:t>
            </a:r>
            <a:endParaRPr lang="pt-P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Creative </a:t>
            </a:r>
            <a:r>
              <a:rPr lang="pt-PT" dirty="0" err="1" smtClean="0"/>
              <a:t>Accountancy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Quarter</a:t>
            </a:r>
            <a:r>
              <a:rPr lang="pt-PT" dirty="0" smtClean="0"/>
              <a:t> </a:t>
            </a:r>
            <a:r>
              <a:rPr lang="pt-PT" dirty="0" err="1" smtClean="0"/>
              <a:t>Pressure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Class</a:t>
            </a:r>
            <a:r>
              <a:rPr lang="pt-PT" dirty="0" smtClean="0"/>
              <a:t> </a:t>
            </a:r>
            <a:r>
              <a:rPr lang="pt-PT" dirty="0" err="1" smtClean="0"/>
              <a:t>Actions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Lack</a:t>
            </a:r>
            <a:r>
              <a:rPr lang="pt-PT" dirty="0" smtClean="0"/>
              <a:t> of Independence of </a:t>
            </a:r>
            <a:r>
              <a:rPr lang="pt-PT" dirty="0" err="1" smtClean="0"/>
              <a:t>Boards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Regulators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Homogeneizing</a:t>
            </a:r>
            <a:r>
              <a:rPr lang="pt-PT" dirty="0" smtClean="0"/>
              <a:t> </a:t>
            </a:r>
            <a:r>
              <a:rPr lang="pt-PT" dirty="0" err="1" smtClean="0"/>
              <a:t>Effects</a:t>
            </a:r>
            <a:r>
              <a:rPr lang="pt-PT" dirty="0" smtClean="0"/>
              <a:t> of Rankings.</a:t>
            </a:r>
          </a:p>
          <a:p>
            <a:r>
              <a:rPr lang="pt-PT" dirty="0" err="1" smtClean="0"/>
              <a:t>Asymetry</a:t>
            </a:r>
            <a:r>
              <a:rPr lang="pt-PT" dirty="0" smtClean="0"/>
              <a:t> of </a:t>
            </a:r>
            <a:r>
              <a:rPr lang="pt-PT" dirty="0" err="1" smtClean="0"/>
              <a:t>Information</a:t>
            </a:r>
            <a:r>
              <a:rPr lang="pt-PT" dirty="0" smtClean="0"/>
              <a:t> – </a:t>
            </a:r>
            <a:r>
              <a:rPr lang="pt-PT" dirty="0" err="1" smtClean="0"/>
              <a:t>agency</a:t>
            </a:r>
            <a:r>
              <a:rPr lang="pt-PT" dirty="0" smtClean="0"/>
              <a:t> </a:t>
            </a:r>
            <a:r>
              <a:rPr lang="pt-PT" dirty="0" err="1" smtClean="0"/>
              <a:t>effects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Exploring</a:t>
            </a:r>
            <a:r>
              <a:rPr lang="pt-PT" dirty="0" smtClean="0"/>
              <a:t> </a:t>
            </a:r>
            <a:r>
              <a:rPr lang="pt-PT" dirty="0" err="1" smtClean="0"/>
              <a:t>Emotions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Irrational</a:t>
            </a:r>
            <a:r>
              <a:rPr lang="pt-PT" dirty="0" smtClean="0"/>
              <a:t> </a:t>
            </a:r>
            <a:r>
              <a:rPr lang="pt-PT" dirty="0" err="1" smtClean="0"/>
              <a:t>Exhuberance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Irrational</a:t>
            </a:r>
            <a:r>
              <a:rPr lang="pt-PT" dirty="0" smtClean="0"/>
              <a:t> </a:t>
            </a:r>
            <a:r>
              <a:rPr lang="pt-PT" dirty="0" err="1"/>
              <a:t>P</a:t>
            </a:r>
            <a:r>
              <a:rPr lang="pt-PT" dirty="0" err="1" smtClean="0"/>
              <a:t>anic</a:t>
            </a:r>
            <a:r>
              <a:rPr lang="pt-PT" dirty="0" smtClean="0"/>
              <a:t>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69908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/>
              <a:t>Central </a:t>
            </a:r>
            <a:r>
              <a:rPr lang="pt-PT" b="1" dirty="0" err="1" smtClean="0"/>
              <a:t>Topics</a:t>
            </a:r>
            <a:r>
              <a:rPr lang="pt-PT" b="1" dirty="0" smtClean="0"/>
              <a:t> (6)</a:t>
            </a:r>
            <a:endParaRPr lang="pt-P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Salaries-</a:t>
            </a:r>
            <a:r>
              <a:rPr lang="pt-PT" dirty="0" err="1" smtClean="0"/>
              <a:t>Prizes</a:t>
            </a:r>
            <a:endParaRPr lang="pt-PT" dirty="0" smtClean="0"/>
          </a:p>
          <a:p>
            <a:r>
              <a:rPr lang="pt-PT" dirty="0" err="1" smtClean="0"/>
              <a:t>Packaging</a:t>
            </a:r>
            <a:r>
              <a:rPr lang="pt-PT" dirty="0" smtClean="0"/>
              <a:t> of </a:t>
            </a:r>
            <a:r>
              <a:rPr lang="pt-PT" dirty="0" err="1" smtClean="0"/>
              <a:t>Products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Upselling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Lack</a:t>
            </a:r>
            <a:r>
              <a:rPr lang="pt-PT" dirty="0" smtClean="0"/>
              <a:t> of </a:t>
            </a:r>
            <a:r>
              <a:rPr lang="pt-PT" dirty="0" err="1" smtClean="0"/>
              <a:t>Regulation</a:t>
            </a:r>
            <a:r>
              <a:rPr lang="pt-PT" dirty="0" smtClean="0"/>
              <a:t>.</a:t>
            </a:r>
          </a:p>
          <a:p>
            <a:r>
              <a:rPr lang="pt-PT" dirty="0" smtClean="0"/>
              <a:t>Glamour of </a:t>
            </a:r>
            <a:r>
              <a:rPr lang="pt-PT" dirty="0" err="1" smtClean="0"/>
              <a:t>the</a:t>
            </a:r>
            <a:r>
              <a:rPr lang="pt-PT" dirty="0" smtClean="0"/>
              <a:t> Financial </a:t>
            </a:r>
            <a:r>
              <a:rPr lang="pt-PT" dirty="0" err="1" smtClean="0"/>
              <a:t>World</a:t>
            </a:r>
            <a:r>
              <a:rPr lang="pt-PT" dirty="0" smtClean="0"/>
              <a:t>.</a:t>
            </a:r>
          </a:p>
          <a:p>
            <a:r>
              <a:rPr lang="pt-PT" dirty="0" smtClean="0"/>
              <a:t>Cut </a:t>
            </a:r>
            <a:r>
              <a:rPr lang="pt-PT" dirty="0" err="1" smtClean="0"/>
              <a:t>Throat</a:t>
            </a:r>
            <a:r>
              <a:rPr lang="pt-PT" dirty="0" smtClean="0"/>
              <a:t> </a:t>
            </a:r>
            <a:r>
              <a:rPr lang="pt-PT" dirty="0" err="1" smtClean="0"/>
              <a:t>Competition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Virtues</a:t>
            </a:r>
            <a:r>
              <a:rPr lang="pt-PT" dirty="0" smtClean="0"/>
              <a:t>, </a:t>
            </a:r>
            <a:r>
              <a:rPr lang="pt-PT" dirty="0" err="1" smtClean="0"/>
              <a:t>Utilities</a:t>
            </a:r>
            <a:r>
              <a:rPr lang="pt-PT" dirty="0" smtClean="0"/>
              <a:t>.</a:t>
            </a:r>
          </a:p>
          <a:p>
            <a:r>
              <a:rPr lang="pt-PT" dirty="0" smtClean="0"/>
              <a:t>Fiscal </a:t>
            </a:r>
            <a:r>
              <a:rPr lang="pt-PT" dirty="0" err="1" smtClean="0"/>
              <a:t>Planning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Opportunism</a:t>
            </a:r>
            <a:r>
              <a:rPr lang="pt-PT" dirty="0" smtClean="0"/>
              <a:t>, </a:t>
            </a:r>
            <a:r>
              <a:rPr lang="pt-PT" dirty="0" err="1" smtClean="0"/>
              <a:t>Opacity</a:t>
            </a:r>
            <a:r>
              <a:rPr lang="pt-PT" dirty="0" smtClean="0"/>
              <a:t>, </a:t>
            </a:r>
            <a:r>
              <a:rPr lang="pt-PT" dirty="0" err="1" smtClean="0"/>
              <a:t>Complexity</a:t>
            </a:r>
            <a:r>
              <a:rPr lang="pt-PT" dirty="0" smtClean="0"/>
              <a:t>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2963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/>
              <a:t>Central </a:t>
            </a:r>
            <a:r>
              <a:rPr lang="pt-PT" b="1" dirty="0" err="1" smtClean="0"/>
              <a:t>Topics</a:t>
            </a:r>
            <a:r>
              <a:rPr lang="pt-PT" b="1" dirty="0" smtClean="0"/>
              <a:t> (7)</a:t>
            </a:r>
            <a:endParaRPr lang="pt-P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Law</a:t>
            </a:r>
            <a:r>
              <a:rPr lang="pt-PT" dirty="0" smtClean="0"/>
              <a:t> </a:t>
            </a:r>
            <a:r>
              <a:rPr lang="pt-PT" dirty="0" err="1" smtClean="0"/>
              <a:t>follows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market</a:t>
            </a:r>
            <a:r>
              <a:rPr lang="pt-PT" dirty="0" smtClean="0"/>
              <a:t> – </a:t>
            </a:r>
            <a:r>
              <a:rPr lang="pt-PT" dirty="0" err="1" smtClean="0"/>
              <a:t>voids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Manipulation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Insider </a:t>
            </a:r>
            <a:r>
              <a:rPr lang="pt-PT" dirty="0" err="1" smtClean="0"/>
              <a:t>Trading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Fiduciary</a:t>
            </a:r>
            <a:r>
              <a:rPr lang="pt-PT" dirty="0" smtClean="0"/>
              <a:t> </a:t>
            </a:r>
            <a:r>
              <a:rPr lang="pt-PT" dirty="0" err="1" smtClean="0"/>
              <a:t>Violation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Whistle</a:t>
            </a:r>
            <a:r>
              <a:rPr lang="pt-PT" dirty="0" smtClean="0"/>
              <a:t> </a:t>
            </a:r>
            <a:r>
              <a:rPr lang="pt-PT" dirty="0" err="1" smtClean="0"/>
              <a:t>Blowing</a:t>
            </a:r>
            <a:r>
              <a:rPr lang="pt-PT" dirty="0" smtClean="0"/>
              <a:t>.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6715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11558</TotalTime>
  <Words>239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Ethical Topics</vt:lpstr>
      <vt:lpstr>Central Topics (1)</vt:lpstr>
      <vt:lpstr>Central Topics (2)</vt:lpstr>
      <vt:lpstr>Central Topics (3)</vt:lpstr>
      <vt:lpstr>Central Topics (4)</vt:lpstr>
      <vt:lpstr>Central Topics (5)</vt:lpstr>
      <vt:lpstr>Central Topics (6)</vt:lpstr>
      <vt:lpstr>Central Topics (7)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Ethical Topics</dc:title>
  <dc:creator>Rafael Jorge Duarte Marques</dc:creator>
  <cp:lastModifiedBy>rmarques</cp:lastModifiedBy>
  <cp:revision>4</cp:revision>
  <cp:lastPrinted>2015-11-12T17:51:24Z</cp:lastPrinted>
  <dcterms:created xsi:type="dcterms:W3CDTF">2015-11-12T17:45:40Z</dcterms:created>
  <dcterms:modified xsi:type="dcterms:W3CDTF">2019-11-07T17:55:23Z</dcterms:modified>
</cp:coreProperties>
</file>